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66" r:id="rId2"/>
    <p:sldId id="290" r:id="rId3"/>
    <p:sldId id="280" r:id="rId4"/>
    <p:sldId id="268" r:id="rId5"/>
    <p:sldId id="287" r:id="rId6"/>
    <p:sldId id="281" r:id="rId7"/>
    <p:sldId id="282" r:id="rId8"/>
    <p:sldId id="288" r:id="rId9"/>
    <p:sldId id="274" r:id="rId10"/>
    <p:sldId id="275" r:id="rId11"/>
    <p:sldId id="289" r:id="rId12"/>
    <p:sldId id="276" r:id="rId13"/>
    <p:sldId id="272" r:id="rId14"/>
    <p:sldId id="284" r:id="rId15"/>
    <p:sldId id="286" r:id="rId16"/>
    <p:sldId id="28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2E940-AC4D-46EB-9C11-F4052CE96145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FF74A-29F8-45AC-8665-F8F5BE3D1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413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FF74A-29F8-45AC-8665-F8F5BE3D1C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7709" y="-457200"/>
            <a:ext cx="9116291" cy="7010400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28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28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</a:t>
            </a:r>
            <a:endParaRPr lang="en-US" sz="28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</a:endParaRPr>
          </a:p>
          <a:p>
            <a:pPr algn="ctr"/>
            <a:endParaRPr lang="en-US" sz="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-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400" y="152400"/>
            <a:ext cx="3403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_B-1.jpg"/>
          <p:cNvPicPr>
            <a:picLocks noChangeAspect="1"/>
          </p:cNvPicPr>
          <p:nvPr/>
        </p:nvPicPr>
        <p:blipFill>
          <a:blip r:embed="rId3"/>
          <a:srcRect l="44315" t="32759" r="1143" b="3448"/>
          <a:stretch>
            <a:fillRect/>
          </a:stretch>
        </p:blipFill>
        <p:spPr>
          <a:xfrm>
            <a:off x="0" y="3352800"/>
            <a:ext cx="3048000" cy="35052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_B-1.jpg"/>
          <p:cNvPicPr>
            <a:picLocks noChangeAspect="1"/>
          </p:cNvPicPr>
          <p:nvPr/>
        </p:nvPicPr>
        <p:blipFill>
          <a:blip r:embed="rId3"/>
          <a:srcRect t="29310" r="42049" b="3448"/>
          <a:stretch>
            <a:fillRect/>
          </a:stretch>
        </p:blipFill>
        <p:spPr>
          <a:xfrm>
            <a:off x="0" y="0"/>
            <a:ext cx="3060102" cy="33528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200400" y="0"/>
            <a:ext cx="2743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ক্রেতা  </a:t>
            </a:r>
          </a:p>
          <a:p>
            <a:pPr algn="ctr"/>
            <a:r>
              <a:rPr lang="bn-BD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(গ্রহনকারী)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Debit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3352800"/>
            <a:ext cx="27432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) Credit</a:t>
            </a:r>
            <a:r>
              <a:rPr lang="en-US" sz="4000" b="1" dirty="0">
                <a:latin typeface="NikoshLightBAN" pitchFamily="2" charset="0"/>
                <a:cs typeface="NikoshLightBAN" pitchFamily="2" charset="0"/>
              </a:rPr>
              <a:t> </a:t>
            </a:r>
            <a:endParaRPr lang="en-US" sz="4000" dirty="0">
              <a:latin typeface="Berlin Sans FB Dem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5" r="8025"/>
          <a:stretch>
            <a:fillRect/>
          </a:stretch>
        </p:blipFill>
        <p:spPr>
          <a:xfrm>
            <a:off x="609600" y="533400"/>
            <a:ext cx="8001000" cy="38862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48204"/>
            <a:ext cx="7924800" cy="71913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দাতা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486400"/>
            <a:ext cx="8077200" cy="76835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bn-BD" sz="4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4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06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d D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90800"/>
            <a:ext cx="4953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0" y="1143000"/>
            <a:ext cx="9144000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বা সুবিধা গ্রহণকারী হিসাবকে বলা </a:t>
            </a:r>
          </a:p>
          <a:p>
            <a:pPr algn="ctr"/>
            <a:r>
              <a:rPr lang="bn-BD" sz="5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 ডেটর বা </a:t>
            </a:r>
            <a:r>
              <a:rPr lang="en-US" sz="5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Debtor</a:t>
            </a:r>
            <a:r>
              <a:rPr lang="bn-BD" sz="5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সংক্ষেপে</a:t>
            </a:r>
            <a:r>
              <a:rPr lang="en-US" sz="5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Dr.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991594"/>
            <a:ext cx="9144000" cy="16927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 বা সুবিধা প্রদানকারী হিসাবকে বলা </a:t>
            </a:r>
          </a:p>
          <a:p>
            <a:pPr algn="ctr"/>
            <a:r>
              <a:rPr lang="bn-BD" sz="5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 ক্রেডিটর বা </a:t>
            </a:r>
            <a:r>
              <a:rPr lang="en-US" sz="5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Creditor</a:t>
            </a:r>
            <a:r>
              <a:rPr lang="bn-BD" sz="5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5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5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ডেবিট -ক্রেডিট কি?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1143000" y="3200400"/>
            <a:ext cx="1066800" cy="1447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0800000">
            <a:off x="7696200" y="2133600"/>
            <a:ext cx="1066800" cy="1600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7800" y="3530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3200" y="3860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  <p:bldP spid="20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800"/>
            <a:ext cx="91440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দুতরফা দাখিলা পদ্ধতির বৈশিষ্ট্যসমূহ</a:t>
            </a:r>
            <a:endParaRPr lang="en-US" sz="60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066463"/>
            <a:ext cx="9162113" cy="57915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প্রত্যেকটি </a:t>
            </a:r>
            <a:r>
              <a:rPr lang="bn-BD" sz="4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লেনদেনের ‘দাতা’ এবং ‘গ্রহীতা’     </a:t>
            </a:r>
          </a:p>
          <a:p>
            <a:r>
              <a:rPr lang="bn-BD" sz="4400" b="1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দুটি পক্ষ থাকবে।</a:t>
            </a:r>
          </a:p>
          <a:p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   সুবিধা গ্রহণকারী পক্ষ ‘ডেবিট’ এবং সুবিধা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    প্রদানকারী পক্ষ ‘ক্রেডিট’ হবে।   </a:t>
            </a:r>
          </a:p>
          <a:p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ডেবিট এবং ক্রেডিট সর্বদাই সমান।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endParaRPr lang="bn-BD" sz="28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 algn="ctr">
              <a:buNone/>
            </a:pP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তোমাদের জীবনে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গঠিত </a:t>
            </a:r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যেকোনো ৫টি ঘটনা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 দাতা (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Credit</a:t>
            </a:r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ও গ্রহীতা (</a:t>
            </a:r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Debit</a:t>
            </a:r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লিখ।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800" dirty="0"/>
          </a:p>
        </p:txBody>
      </p:sp>
    </p:spTree>
    <p:extLst>
      <p:ext uri="{BB962C8B-B14F-4D97-AF65-F5344CB8AC3E}">
        <p14:creationId xmlns="" xmlns:p14="http://schemas.microsoft.com/office/powerpoint/2010/main" val="229322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243" y="-36226"/>
            <a:ext cx="9144000" cy="2383665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2057400"/>
            <a:ext cx="9144000" cy="1143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০১। </a:t>
            </a:r>
            <a:r>
              <a:rPr lang="bn-BD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দুতরফা দাখিলা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 </a:t>
            </a:r>
            <a:r>
              <a:rPr lang="bn-BD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বুঝ 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3233670"/>
            <a:ext cx="9144000" cy="1143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6000" b="1" cap="all" dirty="0" smtClean="0">
                <a:ln/>
                <a:blipFill>
                  <a:blip r:embed="rId4"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০২। </a:t>
            </a:r>
            <a:r>
              <a:rPr lang="bn-BD" sz="6000" b="1" cap="all" dirty="0">
                <a:ln/>
                <a:blipFill>
                  <a:blip r:embed="rId4"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ডেবিট </a:t>
            </a:r>
            <a:r>
              <a:rPr lang="bn-BD" sz="6000" b="1" cap="all" dirty="0" smtClean="0">
                <a:ln/>
                <a:blipFill>
                  <a:blip r:embed="rId4"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কাকে বলে ?  </a:t>
            </a:r>
            <a:endParaRPr lang="en-US" sz="6000" b="1" cap="all" dirty="0">
              <a:ln/>
              <a:blipFill>
                <a:blip r:embed="rId4"/>
                <a:stretch>
                  <a:fillRect/>
                </a:stretch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4423893"/>
            <a:ext cx="9144000" cy="1146220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b="1" dirty="0" smtClean="0">
              <a:solidFill>
                <a:srgbClr val="00B0F0"/>
              </a:solidFill>
            </a:endParaRPr>
          </a:p>
          <a:p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০৩।</a:t>
            </a:r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ক্রেডিট কাকে বলে ? 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5693534"/>
            <a:ext cx="9144000" cy="1135487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০৪। </a:t>
            </a:r>
            <a:r>
              <a:rPr lang="bn-BD" sz="44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দুতরফা দাখিলা পদ্ধতির  </a:t>
            </a:r>
            <a:r>
              <a:rPr lang="bn-BD" sz="440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২ টি বৈশিষ্ট্য বল।</a:t>
            </a:r>
            <a:endParaRPr lang="en-US" sz="4400" b="1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145978"/>
      </p:ext>
    </p:extLst>
  </p:cSld>
  <p:clrMapOvr>
    <a:masterClrMapping/>
  </p:clrMapOvr>
  <p:transition spd="slow">
    <p:circl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45287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endParaRPr lang="bn-BD" sz="2800" dirty="0" smtClean="0">
              <a:latin typeface="NikoshLightBAN" pitchFamily="2" charset="0"/>
              <a:cs typeface="NikoshLightBAN" pitchFamily="2" charset="0"/>
            </a:endParaRPr>
          </a:p>
          <a:p>
            <a:pPr marL="109728" indent="0" algn="ctr">
              <a:buNone/>
            </a:pPr>
            <a:r>
              <a:rPr lang="bn-BD" sz="6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60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দৈনন্দিন ঘটনা </a:t>
            </a:r>
            <a:r>
              <a:rPr lang="bn-BD" sz="6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থেকে যেকোন </a:t>
            </a:r>
          </a:p>
          <a:p>
            <a:pPr marL="109728" indent="0" algn="ctr">
              <a:buNone/>
            </a:pPr>
            <a:r>
              <a:rPr lang="bn-BD" sz="6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৫ টি ঘটনার হিসাবরক্ষণের </a:t>
            </a:r>
            <a:r>
              <a:rPr lang="bn-BD" sz="60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একমাত্র বিজ্ঞানসম্মত পদ্ধতিতে ‘ডেবিট’ ও ‘ক্রেডিট’ নির্ণয় </a:t>
            </a:r>
            <a:r>
              <a:rPr lang="bn-BD" sz="6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করে নিয়ে আসবে।</a:t>
            </a:r>
            <a:endParaRPr lang="en-US" sz="60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11500" dirty="0">
                <a:solidFill>
                  <a:srgbClr val="00B050"/>
                </a:solidFill>
                <a:latin typeface="NikoshBAN" pitchFamily="2" charset="0"/>
                <a:ea typeface="AdorshoLipi"/>
                <a:cs typeface="NikoshBAN" pitchFamily="2" charset="0"/>
              </a:rPr>
              <a:t>বাড়ীর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1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38600"/>
            <a:ext cx="9144000" cy="2819400"/>
          </a:xfrm>
        </p:spPr>
      </p:pic>
      <p:pic>
        <p:nvPicPr>
          <p:cNvPr id="8" name="Picture 7" descr="Prifc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52600" cy="4038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20318" y="-23734"/>
            <a:ext cx="7696200" cy="40623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38400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আতিকুল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blipFill>
                  <a:blip r:embed="rId3"/>
                  <a:tile tx="0" ty="0" sx="100000" sy="100000" flip="none" algn="tl"/>
                </a:blipFill>
                <a:latin typeface="MS Gothic" pitchFamily="49" charset="-128"/>
                <a:ea typeface="MS Gothic" pitchFamily="49" charset="-128"/>
                <a:cs typeface="NikoshBAN" pitchFamily="2" charset="0"/>
              </a:rPr>
              <a:t>শিক্ষক</a:t>
            </a:r>
            <a:endParaRPr lang="en-US" sz="5400" b="1" dirty="0" smtClean="0">
              <a:blipFill>
                <a:blip r:embed="rId3"/>
                <a:tile tx="0" ty="0" sx="100000" sy="100000" flip="none" algn="tl"/>
              </a:blipFill>
              <a:latin typeface="MS Gothic" pitchFamily="49" charset="-128"/>
              <a:ea typeface="MS Gothic" pitchFamily="49" charset="-128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চতুল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  <a:cs typeface="NikoshBAN" pitchFamily="2" charset="0"/>
              </a:rPr>
              <a:t>বিদ্যালয়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dern No. 20" pitchFamily="18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বোয়ালমারী#ফরিদপুর।</a:t>
            </a:r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22159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 err="1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3800" b="1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n w="11430"/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1430"/>
              <a:blipFill>
                <a:blip r:embed="rId4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1" descr="12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9624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5867400"/>
            <a:ext cx="4572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atiqul060@gmail.com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2209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n-BD" sz="115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শ্রে</a:t>
            </a:r>
            <a:r>
              <a:rPr lang="bn-IN" sz="115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ণিঃ- </a:t>
            </a:r>
            <a:r>
              <a:rPr lang="bn-BD" sz="115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115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09800"/>
            <a:ext cx="9144000" cy="464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bn-BD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হিসাব </a:t>
            </a:r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9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bn-IN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অধ্যায়ঃ-তৃতীয় </a:t>
            </a:r>
            <a:endParaRPr lang="en-US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০মিনিট</a:t>
            </a:r>
            <a:endParaRPr lang="en-US" sz="6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5204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1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4630" y="3200400"/>
            <a:ext cx="4684812" cy="3657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S_B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657" y="3200400"/>
            <a:ext cx="4470687" cy="3657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4" descr="taka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76057" y="0"/>
            <a:ext cx="4684812" cy="3200400"/>
          </a:xfrm>
        </p:spPr>
      </p:pic>
      <p:pic>
        <p:nvPicPr>
          <p:cNvPr id="9" name="Picture 8" descr="images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755" y="0"/>
            <a:ext cx="4535245" cy="32004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79" t="6655" r="4947" b="13906"/>
          <a:stretch/>
        </p:blipFill>
        <p:spPr bwMode="auto">
          <a:xfrm>
            <a:off x="533400" y="228600"/>
            <a:ext cx="8153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791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টাকার বিনিময় বেচা কেনা হচ্ছে।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>
            <a:noAutofit/>
          </a:bodyPr>
          <a:lstStyle/>
          <a:p>
            <a:pPr algn="ctr"/>
            <a:r>
              <a:rPr lang="bn-BD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দুতরফা দাখিলা </a:t>
            </a:r>
            <a:r>
              <a:rPr lang="bn-IN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1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9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447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138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3800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1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410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bn-BD" sz="6000" dirty="0">
                <a:solidFill>
                  <a:srgbClr val="00B0F0"/>
                </a:solidFill>
                <a:latin typeface="NikoshBAN" pitchFamily="2" charset="0"/>
                <a:ea typeface="AdorshoLipi"/>
                <a:cs typeface="NikoshBAN" pitchFamily="2" charset="0"/>
              </a:rPr>
              <a:t>পাঠ শেষে শিক্ষার্থীরা 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ea typeface="AdorshoLipi"/>
                <a:cs typeface="NikoshBAN" pitchFamily="2" charset="0"/>
              </a:rPr>
              <a:t>– </a:t>
            </a:r>
          </a:p>
          <a:p>
            <a:pPr lvl="0"/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দুতরফা </a:t>
            </a:r>
            <a:r>
              <a:rPr lang="bn-BD" sz="5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দাখিলা পদ্ধতি কি বলতে </a:t>
            </a:r>
            <a:r>
              <a:rPr lang="bn-BD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পারবে</a:t>
            </a:r>
            <a:r>
              <a:rPr lang="bn-BD" sz="54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>
              <a:solidFill>
                <a:srgbClr val="00B0F0"/>
              </a:solidFill>
              <a:latin typeface="NikoshBAN" pitchFamily="2" charset="0"/>
              <a:ea typeface="AdorshoLipi"/>
              <a:cs typeface="NikoshBAN" pitchFamily="2" charset="0"/>
            </a:endParaRPr>
          </a:p>
          <a:p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ডেবিট </a:t>
            </a:r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 ক্রেডিট  কি বলতে পারবে</a:t>
            </a:r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দুতরফা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দাখিলা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পদ্ধতির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বৈশিষ্ট্য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ea typeface="AdorshoLipi"/>
                <a:cs typeface="NikoshBAN" pitchFamily="2" charset="0"/>
              </a:rPr>
              <a:t>বর্ণনা </a:t>
            </a:r>
            <a:r>
              <a:rPr lang="bn-BD" sz="5400" dirty="0">
                <a:solidFill>
                  <a:srgbClr val="00B050"/>
                </a:solidFill>
                <a:latin typeface="NikoshBAN" pitchFamily="2" charset="0"/>
                <a:ea typeface="AdorshoLipi"/>
                <a:cs typeface="NikoshBAN" pitchFamily="2" charset="0"/>
              </a:rPr>
              <a:t>করতে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ea typeface="AdorshoLipi"/>
                <a:cs typeface="NikoshBAN" pitchFamily="2" charset="0"/>
              </a:rPr>
              <a:t>পারবে।</a:t>
            </a:r>
            <a:endParaRPr lang="bn-BD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bn-BD" sz="9600" dirty="0">
                <a:solidFill>
                  <a:srgbClr val="00B050"/>
                </a:solidFill>
                <a:latin typeface="NikoshBAN" pitchFamily="2" charset="0"/>
                <a:ea typeface="AdorshoLipi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ea typeface="AdorshoLipi"/>
                <a:cs typeface="NikoshBAN" pitchFamily="2" charset="0"/>
              </a:rPr>
              <a:t>         শিখনফলঃ</a:t>
            </a:r>
            <a:r>
              <a:rPr lang="bn-BD" sz="800" dirty="0">
                <a:solidFill>
                  <a:srgbClr val="00B050"/>
                </a:solidFill>
                <a:latin typeface="NikoshBAN" pitchFamily="2" charset="0"/>
                <a:ea typeface="AdorshoLipi"/>
                <a:cs typeface="NikoshBAN" pitchFamily="2" charset="0"/>
              </a:rPr>
              <a:t/>
            </a:r>
            <a:br>
              <a:rPr lang="bn-BD" sz="800" dirty="0">
                <a:solidFill>
                  <a:srgbClr val="00B050"/>
                </a:solidFill>
                <a:latin typeface="NikoshBAN" pitchFamily="2" charset="0"/>
                <a:ea typeface="AdorshoLipi"/>
                <a:cs typeface="NikoshBAN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52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799"/>
            <a:ext cx="8534400" cy="54102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5791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মাধ্যমে টাকা লেনদেন হচ্ছে।  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_B-1.jpg"/>
          <p:cNvPicPr>
            <a:picLocks noChangeAspect="1"/>
          </p:cNvPicPr>
          <p:nvPr/>
        </p:nvPicPr>
        <p:blipFill>
          <a:blip r:embed="rId3"/>
          <a:srcRect l="44315" t="32759" r="1143" b="3448"/>
          <a:stretch>
            <a:fillRect/>
          </a:stretch>
        </p:blipFill>
        <p:spPr>
          <a:xfrm>
            <a:off x="0" y="-1"/>
            <a:ext cx="3429000" cy="339226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_B-1.jpg"/>
          <p:cNvPicPr>
            <a:picLocks noChangeAspect="1"/>
          </p:cNvPicPr>
          <p:nvPr/>
        </p:nvPicPr>
        <p:blipFill>
          <a:blip r:embed="rId3"/>
          <a:srcRect t="29310" r="42049" b="3448"/>
          <a:stretch>
            <a:fillRect/>
          </a:stretch>
        </p:blipFill>
        <p:spPr>
          <a:xfrm>
            <a:off x="0" y="3392269"/>
            <a:ext cx="3429000" cy="338953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14800" y="2209800"/>
            <a:ext cx="50292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পন্যের বিনিময়ে নগদ টাকা গ্রহন করছে। </a:t>
            </a:r>
            <a:endParaRPr lang="en-US" sz="3600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5659903"/>
            <a:ext cx="5029200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নগদ অর্থের বিনিময়ে পন্য গ্রহন করছে।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429000" y="0"/>
            <a:ext cx="5715000" cy="2209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)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429000" y="3726765"/>
            <a:ext cx="5715000" cy="19444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গ্রহনকারী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1650</TotalTime>
  <Words>269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পাঠ শিরোনাম</vt:lpstr>
      <vt:lpstr>          শিখনফলঃ </vt:lpstr>
      <vt:lpstr>Slide 8</vt:lpstr>
      <vt:lpstr>Slide 9</vt:lpstr>
      <vt:lpstr>Slide 10</vt:lpstr>
      <vt:lpstr>  গ্রহীতা                           দাতা</vt:lpstr>
      <vt:lpstr>Slide 12</vt:lpstr>
      <vt:lpstr>Slide 13</vt:lpstr>
      <vt:lpstr>দলগত কাজ</vt:lpstr>
      <vt:lpstr>Slide 15</vt:lpstr>
      <vt:lpstr>বাড়ীর কাজ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270</cp:revision>
  <dcterms:created xsi:type="dcterms:W3CDTF">2006-08-16T00:00:00Z</dcterms:created>
  <dcterms:modified xsi:type="dcterms:W3CDTF">2017-11-18T15:07:39Z</dcterms:modified>
</cp:coreProperties>
</file>